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5958"/>
  </p:normalViewPr>
  <p:slideViewPr>
    <p:cSldViewPr snapToGrid="0">
      <p:cViewPr>
        <p:scale>
          <a:sx n="70" d="100"/>
          <a:sy n="70" d="100"/>
        </p:scale>
        <p:origin x="90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4"/>
            <a:ext cx="8023861" cy="648380"/>
          </a:xfrm>
        </p:spPr>
        <p:txBody>
          <a:bodyPr/>
          <a:lstStyle/>
          <a:p>
            <a:r>
              <a:rPr lang="tr-TR" dirty="0" err="1"/>
              <a:t>Layers</a:t>
            </a:r>
            <a:r>
              <a:rPr lang="tr-TR" dirty="0"/>
              <a:t> (Katmanlar)</a:t>
            </a:r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BFC04-CC9C-E11C-78A0-119B0859A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2EA6-45E5-C546-7EE8-25434E33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9" y="243776"/>
            <a:ext cx="9108945" cy="53999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9-Layerleri Birbirlerine Bağlama (</a:t>
            </a:r>
            <a:r>
              <a:rPr lang="tr-TR" sz="3600" dirty="0" err="1"/>
              <a:t>Linkleme</a:t>
            </a:r>
            <a:r>
              <a:rPr lang="tr-TR" sz="3600" dirty="0"/>
              <a:t>)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DB55-F759-4ADA-400E-988D13FB3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919" y="850178"/>
            <a:ext cx="11606162" cy="25788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000" dirty="0"/>
              <a:t>	iki yada daha fazla birbirleriyle bağlanarak taşıma </a:t>
            </a:r>
            <a:r>
              <a:rPr lang="tr-TR" sz="2000" dirty="0" err="1"/>
              <a:t>efet</a:t>
            </a:r>
            <a:r>
              <a:rPr lang="tr-TR" sz="2000" dirty="0"/>
              <a:t> verme gibi işlemlerde birlikte hareket etmesi sağlanabilir bu işlem için bağlanacak </a:t>
            </a:r>
            <a:r>
              <a:rPr lang="tr-TR" sz="2000" dirty="0" err="1"/>
              <a:t>layerler</a:t>
            </a:r>
            <a:r>
              <a:rPr lang="tr-TR" sz="2000" dirty="0"/>
              <a:t> seçilerek </a:t>
            </a:r>
            <a:r>
              <a:rPr lang="tr-TR" sz="2000" dirty="0" err="1"/>
              <a:t>layer</a:t>
            </a:r>
            <a:r>
              <a:rPr lang="tr-TR" sz="2000" dirty="0"/>
              <a:t> paneli alt kısmında bulunan link butonuna basılır yada işaretlenen </a:t>
            </a:r>
            <a:r>
              <a:rPr lang="tr-TR" sz="2000" dirty="0" err="1"/>
              <a:t>layerler</a:t>
            </a:r>
            <a:r>
              <a:rPr lang="tr-TR" sz="2000" dirty="0"/>
              <a:t> </a:t>
            </a:r>
            <a:r>
              <a:rPr lang="tr-TR" sz="2000" dirty="0" err="1"/>
              <a:t>üzerindey</a:t>
            </a:r>
            <a:r>
              <a:rPr lang="tr-TR" sz="2000" dirty="0"/>
              <a:t> sağ tıklanıp link </a:t>
            </a:r>
            <a:r>
              <a:rPr lang="tr-TR" sz="2000" dirty="0" err="1"/>
              <a:t>layer</a:t>
            </a:r>
            <a:r>
              <a:rPr lang="tr-TR" sz="2000" dirty="0"/>
              <a:t> seçilir bağlanan </a:t>
            </a:r>
            <a:r>
              <a:rPr lang="tr-TR" sz="2000" dirty="0" err="1"/>
              <a:t>layerlerin</a:t>
            </a:r>
            <a:r>
              <a:rPr lang="tr-TR" sz="2000" dirty="0"/>
              <a:t> sağ tarafında link işareti görülür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4013530-17E1-3862-9345-844B7153B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B9A8013-E5A1-9084-8B92-87B44A77591C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DA8D85C-B97F-8381-C6BD-B7FFF5D12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650" y="2564652"/>
            <a:ext cx="2629267" cy="2772162"/>
          </a:xfrm>
          <a:prstGeom prst="rect">
            <a:avLst/>
          </a:prstGeom>
        </p:spPr>
      </p:pic>
      <p:sp>
        <p:nvSpPr>
          <p:cNvPr id="12" name="Açıklama Balonu: Bükülü Çizgi 11">
            <a:extLst>
              <a:ext uri="{FF2B5EF4-FFF2-40B4-BE49-F238E27FC236}">
                <a16:creationId xmlns:a16="http://schemas.microsoft.com/office/drawing/2014/main" id="{143AF533-A430-EE44-72BA-E157827E72A2}"/>
              </a:ext>
            </a:extLst>
          </p:cNvPr>
          <p:cNvSpPr/>
          <p:nvPr/>
        </p:nvSpPr>
        <p:spPr>
          <a:xfrm>
            <a:off x="10263403" y="4621741"/>
            <a:ext cx="1928597" cy="566057"/>
          </a:xfrm>
          <a:prstGeom prst="borderCallout2">
            <a:avLst>
              <a:gd name="adj1" fmla="val 20673"/>
              <a:gd name="adj2" fmla="val 142"/>
              <a:gd name="adj3" fmla="val 20673"/>
              <a:gd name="adj4" fmla="val -35311"/>
              <a:gd name="adj5" fmla="val 52884"/>
              <a:gd name="adj6" fmla="val -113824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Link oluşturma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2EB0A33C-BA5A-D641-F0D6-0F552C2B8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69" y="2621771"/>
            <a:ext cx="2571016" cy="2657924"/>
          </a:xfrm>
          <a:prstGeom prst="rect">
            <a:avLst/>
          </a:prstGeom>
        </p:spPr>
      </p:pic>
      <p:sp>
        <p:nvSpPr>
          <p:cNvPr id="17" name="Açıklama Balonu: Bükülü Çizgi 16">
            <a:extLst>
              <a:ext uri="{FF2B5EF4-FFF2-40B4-BE49-F238E27FC236}">
                <a16:creationId xmlns:a16="http://schemas.microsoft.com/office/drawing/2014/main" id="{82474EB6-F71A-1276-27A7-6CBB3CE6B352}"/>
              </a:ext>
            </a:extLst>
          </p:cNvPr>
          <p:cNvSpPr/>
          <p:nvPr/>
        </p:nvSpPr>
        <p:spPr>
          <a:xfrm>
            <a:off x="4214052" y="5304280"/>
            <a:ext cx="1928597" cy="566057"/>
          </a:xfrm>
          <a:prstGeom prst="borderCallout2">
            <a:avLst>
              <a:gd name="adj1" fmla="val 20673"/>
              <a:gd name="adj2" fmla="val 142"/>
              <a:gd name="adj3" fmla="val 20673"/>
              <a:gd name="adj4" fmla="val -35311"/>
              <a:gd name="adj5" fmla="val -14424"/>
              <a:gd name="adj6" fmla="val -120598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Link Butonu</a:t>
            </a:r>
          </a:p>
        </p:txBody>
      </p:sp>
    </p:spTree>
    <p:extLst>
      <p:ext uri="{BB962C8B-B14F-4D97-AF65-F5344CB8AC3E}">
        <p14:creationId xmlns:p14="http://schemas.microsoft.com/office/powerpoint/2010/main" val="283433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76C44-4AC4-F1D5-EEEF-C546ACFD1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89A6-8319-57E4-7A10-B5385EF0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9" y="243776"/>
            <a:ext cx="9108945" cy="53999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10-Layerleri Çeşitleri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9E2D8-4F15-AB1C-CE17-48DFBD6B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919" y="850177"/>
            <a:ext cx="11606162" cy="46362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tr-TR" sz="2000" b="1" u="sng" dirty="0"/>
              <a:t>5 Çeşit Katman Vardır:</a:t>
            </a:r>
          </a:p>
          <a:p>
            <a:pPr>
              <a:lnSpc>
                <a:spcPct val="120000"/>
              </a:lnSpc>
            </a:pPr>
            <a:r>
              <a:rPr lang="tr-TR" sz="2000" b="1" dirty="0">
                <a:solidFill>
                  <a:srgbClr val="FF0000"/>
                </a:solidFill>
              </a:rPr>
              <a:t>1- </a:t>
            </a:r>
            <a:r>
              <a:rPr lang="tr-TR" sz="2000" b="1" dirty="0" err="1">
                <a:solidFill>
                  <a:srgbClr val="FF0000"/>
                </a:solidFill>
              </a:rPr>
              <a:t>Raster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Layer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dirty="0"/>
              <a:t>Şu ana kadar üzerinde çalıştığımız </a:t>
            </a:r>
            <a:r>
              <a:rPr lang="tr-TR" sz="2000" dirty="0" err="1"/>
              <a:t>pixel</a:t>
            </a:r>
            <a:r>
              <a:rPr lang="tr-TR" sz="2000" dirty="0"/>
              <a:t> olarak düzenleme yapabildiğimiz normal katmandır.</a:t>
            </a:r>
          </a:p>
          <a:p>
            <a:pPr>
              <a:lnSpc>
                <a:spcPct val="120000"/>
              </a:lnSpc>
            </a:pPr>
            <a:r>
              <a:rPr lang="tr-TR" sz="2000" b="1" dirty="0">
                <a:solidFill>
                  <a:srgbClr val="FF0000"/>
                </a:solidFill>
              </a:rPr>
              <a:t>2- </a:t>
            </a:r>
            <a:r>
              <a:rPr lang="tr-TR" sz="2000" b="1" dirty="0" err="1">
                <a:solidFill>
                  <a:srgbClr val="FF0000"/>
                </a:solidFill>
              </a:rPr>
              <a:t>Shape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Layer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dirty="0"/>
              <a:t>Vektör olarak işlem gören katmandır. Araç çubuklarından </a:t>
            </a:r>
            <a:r>
              <a:rPr lang="tr-TR" sz="2000" dirty="0" err="1"/>
              <a:t>shape</a:t>
            </a:r>
            <a:r>
              <a:rPr lang="tr-TR" sz="2000" dirty="0"/>
              <a:t> komutları ile çizim yaptığımızda oluşur. Düzenleme yapmak istediğimizde </a:t>
            </a:r>
            <a:r>
              <a:rPr lang="tr-TR" sz="2000" dirty="0" err="1"/>
              <a:t>raster</a:t>
            </a:r>
            <a:r>
              <a:rPr lang="tr-TR" sz="2000" dirty="0"/>
              <a:t> </a:t>
            </a:r>
            <a:r>
              <a:rPr lang="tr-TR" sz="2000" dirty="0" err="1"/>
              <a:t>layere</a:t>
            </a:r>
            <a:r>
              <a:rPr lang="tr-TR" sz="2000" dirty="0"/>
              <a:t> dönüştürmeliyiz</a:t>
            </a:r>
          </a:p>
          <a:p>
            <a:pPr>
              <a:lnSpc>
                <a:spcPct val="120000"/>
              </a:lnSpc>
            </a:pPr>
            <a:r>
              <a:rPr lang="tr-TR" sz="2000" b="1" dirty="0">
                <a:solidFill>
                  <a:srgbClr val="FF0000"/>
                </a:solidFill>
              </a:rPr>
              <a:t>3- </a:t>
            </a:r>
            <a:r>
              <a:rPr lang="tr-TR" sz="2000" b="1" dirty="0" err="1">
                <a:solidFill>
                  <a:srgbClr val="FF0000"/>
                </a:solidFill>
              </a:rPr>
              <a:t>Text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Layer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dirty="0"/>
              <a:t>Yazılan yazılar </a:t>
            </a:r>
            <a:r>
              <a:rPr lang="tr-TR" sz="2000" dirty="0" err="1"/>
              <a:t>text</a:t>
            </a:r>
            <a:r>
              <a:rPr lang="tr-TR" sz="2000" dirty="0"/>
              <a:t> </a:t>
            </a:r>
            <a:r>
              <a:rPr lang="tr-TR" sz="2000" dirty="0" err="1"/>
              <a:t>layer</a:t>
            </a:r>
            <a:r>
              <a:rPr lang="tr-TR" sz="2000" dirty="0"/>
              <a:t> olarak yeni bir </a:t>
            </a:r>
            <a:r>
              <a:rPr lang="tr-TR" sz="2000" dirty="0" err="1"/>
              <a:t>layer</a:t>
            </a:r>
            <a:r>
              <a:rPr lang="tr-TR" sz="2000" dirty="0"/>
              <a:t> üzerine yazılır </a:t>
            </a:r>
            <a:r>
              <a:rPr lang="tr-TR" sz="2000" dirty="0" err="1"/>
              <a:t>Layerin</a:t>
            </a:r>
            <a:r>
              <a:rPr lang="tr-TR" sz="2000" dirty="0"/>
              <a:t> sol kısmında T harfi görünür. Yazılar konusunda daha sonra değinilecektir</a:t>
            </a:r>
          </a:p>
          <a:p>
            <a:pPr>
              <a:lnSpc>
                <a:spcPct val="120000"/>
              </a:lnSpc>
            </a:pPr>
            <a:r>
              <a:rPr lang="tr-TR" sz="2000" b="1" dirty="0">
                <a:solidFill>
                  <a:srgbClr val="FF0000"/>
                </a:solidFill>
              </a:rPr>
              <a:t>4- Smart Object (Akıllı Obje) </a:t>
            </a:r>
            <a:r>
              <a:rPr lang="tr-TR" sz="2000" b="1" dirty="0" err="1">
                <a:solidFill>
                  <a:srgbClr val="FF0000"/>
                </a:solidFill>
              </a:rPr>
              <a:t>Layer</a:t>
            </a:r>
            <a:r>
              <a:rPr lang="tr-TR" sz="2000" b="1" dirty="0">
                <a:solidFill>
                  <a:srgbClr val="FF0000"/>
                </a:solidFill>
              </a:rPr>
              <a:t> : </a:t>
            </a:r>
            <a:r>
              <a:rPr lang="tr-TR" sz="2000" dirty="0" err="1"/>
              <a:t>Photoshop’un</a:t>
            </a:r>
            <a:r>
              <a:rPr lang="tr-TR" sz="2000" dirty="0"/>
              <a:t> ilk </a:t>
            </a:r>
            <a:r>
              <a:rPr lang="tr-TR" sz="2000" dirty="0" err="1"/>
              <a:t>versionlarında</a:t>
            </a:r>
            <a:r>
              <a:rPr lang="tr-TR" sz="2000" dirty="0"/>
              <a:t> olmayan bir özelliktir. Bu tür </a:t>
            </a:r>
            <a:r>
              <a:rPr lang="tr-TR" sz="2000" dirty="0" err="1"/>
              <a:t>layerde</a:t>
            </a:r>
            <a:r>
              <a:rPr lang="tr-TR" sz="2000" dirty="0"/>
              <a:t> büyütme küçülmede şekillerde bozulma olmaz. Daha sonraki derslerde bu konuya ayrıntılı olarak değinilecektir.</a:t>
            </a:r>
          </a:p>
          <a:p>
            <a:pPr>
              <a:lnSpc>
                <a:spcPct val="120000"/>
              </a:lnSpc>
            </a:pPr>
            <a:r>
              <a:rPr lang="tr-TR" sz="2000" b="1" dirty="0">
                <a:solidFill>
                  <a:srgbClr val="FF0000"/>
                </a:solidFill>
              </a:rPr>
              <a:t>5- </a:t>
            </a:r>
            <a:r>
              <a:rPr lang="tr-TR" sz="2000" b="1" dirty="0" err="1">
                <a:solidFill>
                  <a:srgbClr val="FF0000"/>
                </a:solidFill>
              </a:rPr>
              <a:t>Adjusment</a:t>
            </a:r>
            <a:r>
              <a:rPr lang="tr-TR" sz="2000" b="1" dirty="0">
                <a:solidFill>
                  <a:srgbClr val="FF0000"/>
                </a:solidFill>
              </a:rPr>
              <a:t> (Ayarlar) </a:t>
            </a:r>
            <a:r>
              <a:rPr lang="tr-TR" sz="2000" b="1" dirty="0" err="1">
                <a:solidFill>
                  <a:srgbClr val="FF0000"/>
                </a:solidFill>
              </a:rPr>
              <a:t>Layer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dirty="0"/>
              <a:t>Mevcut </a:t>
            </a:r>
            <a:r>
              <a:rPr lang="tr-TR" sz="2000" dirty="0" err="1"/>
              <a:t>layerlerin</a:t>
            </a:r>
            <a:r>
              <a:rPr lang="tr-TR" sz="2000" dirty="0"/>
              <a:t> ön kısmına renk gölge ışık gibi ayarlamaların yapıldığı bir </a:t>
            </a:r>
            <a:r>
              <a:rPr lang="tr-TR" sz="2000" dirty="0" err="1"/>
              <a:t>layer</a:t>
            </a:r>
            <a:r>
              <a:rPr lang="tr-TR" sz="2000" dirty="0"/>
              <a:t> çeşididir. </a:t>
            </a:r>
            <a:r>
              <a:rPr lang="tr-TR" sz="2000" dirty="0" err="1"/>
              <a:t>Layer</a:t>
            </a:r>
            <a:r>
              <a:rPr lang="tr-TR" sz="2000" dirty="0"/>
              <a:t> sırasında altında kalan </a:t>
            </a:r>
            <a:r>
              <a:rPr lang="tr-TR" sz="2000" dirty="0" err="1"/>
              <a:t>layarleri</a:t>
            </a:r>
            <a:r>
              <a:rPr lang="tr-TR" sz="2000" dirty="0"/>
              <a:t> etkile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2A1003-0C39-A528-56DF-274EDBB20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1131A00-B6E4-4C98-D192-4139515308B9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199170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F0FB-5829-4949-9E35-841A9DF3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80" y="711014"/>
            <a:ext cx="6615840" cy="779865"/>
          </a:xfrm>
        </p:spPr>
        <p:txBody>
          <a:bodyPr>
            <a:normAutofit/>
          </a:bodyPr>
          <a:lstStyle/>
          <a:p>
            <a:r>
              <a:rPr lang="tr-TR" sz="3600" dirty="0"/>
              <a:t>1-Layer Nedir Neden Kullanılır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CE3B-D4B3-6743-AC05-A671F006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275" y="1824600"/>
            <a:ext cx="11606162" cy="2406647"/>
          </a:xfrm>
        </p:spPr>
        <p:txBody>
          <a:bodyPr>
            <a:normAutofit/>
          </a:bodyPr>
          <a:lstStyle/>
          <a:p>
            <a:r>
              <a:rPr lang="en-GB" sz="2800" dirty="0" err="1"/>
              <a:t>Photoshop’ta</a:t>
            </a:r>
            <a:r>
              <a:rPr lang="en-GB" sz="2800" dirty="0"/>
              <a:t> "</a:t>
            </a:r>
            <a:r>
              <a:rPr lang="en-GB" sz="2800" dirty="0" err="1"/>
              <a:t>katman</a:t>
            </a:r>
            <a:r>
              <a:rPr lang="en-GB" sz="2800" dirty="0"/>
              <a:t>" (layer) </a:t>
            </a:r>
            <a:r>
              <a:rPr lang="en-GB" sz="2800" dirty="0" err="1"/>
              <a:t>kullanımı</a:t>
            </a:r>
            <a:r>
              <a:rPr lang="en-GB" sz="2800" dirty="0"/>
              <a:t>, </a:t>
            </a:r>
            <a:r>
              <a:rPr lang="en-GB" sz="2800" dirty="0" err="1"/>
              <a:t>fotoğraf</a:t>
            </a:r>
            <a:r>
              <a:rPr lang="en-GB" sz="2800" dirty="0"/>
              <a:t> </a:t>
            </a:r>
            <a:r>
              <a:rPr lang="en-GB" sz="2800" dirty="0" err="1"/>
              <a:t>düzenleme</a:t>
            </a:r>
            <a:r>
              <a:rPr lang="en-GB" sz="2800" dirty="0"/>
              <a:t>, </a:t>
            </a:r>
            <a:r>
              <a:rPr lang="en-GB" sz="2800" dirty="0" err="1"/>
              <a:t>tasarım</a:t>
            </a:r>
            <a:r>
              <a:rPr lang="en-GB" sz="2800" dirty="0"/>
              <a:t> </a:t>
            </a:r>
            <a:r>
              <a:rPr lang="en-GB" sz="2800" dirty="0" err="1"/>
              <a:t>veya</a:t>
            </a:r>
            <a:r>
              <a:rPr lang="en-GB" sz="2800" dirty="0"/>
              <a:t> </a:t>
            </a:r>
            <a:r>
              <a:rPr lang="en-GB" sz="2800" dirty="0" err="1"/>
              <a:t>dijital</a:t>
            </a:r>
            <a:r>
              <a:rPr lang="en-GB" sz="2800" dirty="0"/>
              <a:t> </a:t>
            </a:r>
            <a:r>
              <a:rPr lang="en-GB" sz="2800" dirty="0" err="1"/>
              <a:t>sanat</a:t>
            </a:r>
            <a:r>
              <a:rPr lang="en-GB" sz="2800" dirty="0"/>
              <a:t> </a:t>
            </a:r>
            <a:r>
              <a:rPr lang="en-GB" sz="2800" dirty="0" err="1"/>
              <a:t>çalışmaları</a:t>
            </a:r>
            <a:r>
              <a:rPr lang="en-GB" sz="2800" dirty="0"/>
              <a:t> </a:t>
            </a:r>
            <a:r>
              <a:rPr lang="en-GB" sz="2800" dirty="0" err="1"/>
              <a:t>için</a:t>
            </a:r>
            <a:r>
              <a:rPr lang="en-GB" sz="2800" dirty="0"/>
              <a:t> </a:t>
            </a:r>
            <a:r>
              <a:rPr lang="en-GB" sz="2800" dirty="0" err="1"/>
              <a:t>oldukça</a:t>
            </a:r>
            <a:r>
              <a:rPr lang="en-GB" sz="2800" dirty="0"/>
              <a:t> </a:t>
            </a:r>
            <a:r>
              <a:rPr lang="en-GB" sz="2800" dirty="0" err="1"/>
              <a:t>önemlidir</a:t>
            </a:r>
            <a:r>
              <a:rPr lang="en-GB" sz="2800" dirty="0"/>
              <a:t>. </a:t>
            </a:r>
            <a:endParaRPr lang="tr-TR" sz="2800" dirty="0"/>
          </a:p>
          <a:p>
            <a:r>
              <a:rPr lang="en-GB" sz="2800" dirty="0" err="1"/>
              <a:t>Katmanlar</a:t>
            </a:r>
            <a:r>
              <a:rPr lang="en-GB" sz="2800" dirty="0"/>
              <a:t>, </a:t>
            </a:r>
            <a:r>
              <a:rPr lang="en-GB" sz="2800" dirty="0" err="1"/>
              <a:t>Photoshop'taki</a:t>
            </a:r>
            <a:r>
              <a:rPr lang="en-GB" sz="2800" dirty="0"/>
              <a:t> </a:t>
            </a:r>
            <a:r>
              <a:rPr lang="en-GB" sz="2800" dirty="0" err="1"/>
              <a:t>farklı</a:t>
            </a:r>
            <a:r>
              <a:rPr lang="en-GB" sz="2800" dirty="0"/>
              <a:t> </a:t>
            </a:r>
            <a:r>
              <a:rPr lang="en-GB" sz="2800" dirty="0" err="1"/>
              <a:t>öğelerin</a:t>
            </a:r>
            <a:r>
              <a:rPr lang="en-GB" sz="2800" dirty="0"/>
              <a:t> </a:t>
            </a:r>
            <a:r>
              <a:rPr lang="en-GB" sz="2800" dirty="0" err="1"/>
              <a:t>veya</a:t>
            </a:r>
            <a:r>
              <a:rPr lang="en-GB" sz="2800" dirty="0"/>
              <a:t> </a:t>
            </a:r>
            <a:r>
              <a:rPr lang="en-GB" sz="2800" dirty="0" err="1"/>
              <a:t>düzenlemelerin</a:t>
            </a:r>
            <a:r>
              <a:rPr lang="en-GB" sz="2800" dirty="0"/>
              <a:t> </a:t>
            </a:r>
            <a:r>
              <a:rPr lang="en-GB" sz="2800" dirty="0" err="1"/>
              <a:t>bağımsız</a:t>
            </a:r>
            <a:r>
              <a:rPr lang="en-GB" sz="2800" dirty="0"/>
              <a:t> </a:t>
            </a:r>
            <a:r>
              <a:rPr lang="en-GB" sz="2800" dirty="0" err="1"/>
              <a:t>olarak</a:t>
            </a:r>
            <a:r>
              <a:rPr lang="en-GB" sz="2800" dirty="0"/>
              <a:t> </a:t>
            </a:r>
            <a:r>
              <a:rPr lang="en-GB" sz="2800" dirty="0" err="1"/>
              <a:t>düzenlenmesine</a:t>
            </a:r>
            <a:r>
              <a:rPr lang="en-GB" sz="2800" dirty="0"/>
              <a:t> </a:t>
            </a:r>
            <a:r>
              <a:rPr lang="en-GB" sz="2800" dirty="0" err="1"/>
              <a:t>izin</a:t>
            </a:r>
            <a:r>
              <a:rPr lang="en-GB" sz="2800" dirty="0"/>
              <a:t> </a:t>
            </a:r>
            <a:r>
              <a:rPr lang="en-GB" sz="2800" dirty="0" err="1"/>
              <a:t>veren</a:t>
            </a:r>
            <a:r>
              <a:rPr lang="en-GB" sz="2800" dirty="0"/>
              <a:t> </a:t>
            </a:r>
            <a:r>
              <a:rPr lang="en-GB" sz="2800" dirty="0" err="1"/>
              <a:t>şeffaf</a:t>
            </a:r>
            <a:r>
              <a:rPr lang="en-GB" sz="2800" dirty="0"/>
              <a:t> </a:t>
            </a:r>
            <a:r>
              <a:rPr lang="en-GB" sz="2800" dirty="0" err="1"/>
              <a:t>sayfalardır</a:t>
            </a:r>
            <a:r>
              <a:rPr lang="en-GB" sz="2800" dirty="0"/>
              <a:t>. Her </a:t>
            </a:r>
            <a:r>
              <a:rPr lang="en-GB" sz="2800" dirty="0" err="1"/>
              <a:t>katman</a:t>
            </a:r>
            <a:r>
              <a:rPr lang="en-GB" sz="2800" dirty="0"/>
              <a:t>, </a:t>
            </a:r>
            <a:r>
              <a:rPr lang="en-GB" sz="2800" dirty="0" err="1"/>
              <a:t>diğer</a:t>
            </a:r>
            <a:r>
              <a:rPr lang="en-GB" sz="2800" dirty="0"/>
              <a:t> </a:t>
            </a:r>
            <a:r>
              <a:rPr lang="en-GB" sz="2800" dirty="0" err="1"/>
              <a:t>katmanlardan</a:t>
            </a:r>
            <a:r>
              <a:rPr lang="en-GB" sz="2800" dirty="0"/>
              <a:t> </a:t>
            </a:r>
            <a:r>
              <a:rPr lang="en-GB" sz="2800" dirty="0" err="1"/>
              <a:t>bağımsız</a:t>
            </a:r>
            <a:r>
              <a:rPr lang="en-GB" sz="2800" dirty="0"/>
              <a:t> </a:t>
            </a:r>
            <a:r>
              <a:rPr lang="en-GB" sz="2800" dirty="0" err="1"/>
              <a:t>olarak</a:t>
            </a:r>
            <a:r>
              <a:rPr lang="en-GB" sz="2800" dirty="0"/>
              <a:t> </a:t>
            </a:r>
            <a:r>
              <a:rPr lang="en-GB" sz="2800" dirty="0" err="1"/>
              <a:t>düzenlenebilir</a:t>
            </a:r>
            <a:r>
              <a:rPr lang="en-GB" sz="2800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79B37AA-6DB3-7D16-E0DD-E8BF89B221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29" t="8103" r="4781"/>
          <a:stretch/>
        </p:blipFill>
        <p:spPr>
          <a:xfrm>
            <a:off x="8403771" y="3640819"/>
            <a:ext cx="3450771" cy="21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D504F-E841-8904-B8F4-63284F3FA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F904-8109-0D25-5E5D-3245B55F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0" y="243776"/>
            <a:ext cx="6615840" cy="779865"/>
          </a:xfrm>
        </p:spPr>
        <p:txBody>
          <a:bodyPr>
            <a:normAutofit/>
          </a:bodyPr>
          <a:lstStyle/>
          <a:p>
            <a:r>
              <a:rPr lang="tr-TR" sz="3600" dirty="0"/>
              <a:t>2-Layer Paneline Nasıl Ulaşılır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0D780-E3A7-1BF2-E9E0-53650448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553" y="1023641"/>
            <a:ext cx="11606162" cy="2406647"/>
          </a:xfrm>
        </p:spPr>
        <p:txBody>
          <a:bodyPr>
            <a:normAutofit/>
          </a:bodyPr>
          <a:lstStyle/>
          <a:p>
            <a:r>
              <a:rPr lang="tr-TR" sz="2800" dirty="0" err="1"/>
              <a:t>Layer</a:t>
            </a:r>
            <a:r>
              <a:rPr lang="tr-TR" sz="2800" dirty="0"/>
              <a:t> Paneli Normalde çalışma sayfasının sağ tarafında yer alır. Eğer ekranda yoksa: </a:t>
            </a:r>
            <a:r>
              <a:rPr lang="tr-TR" sz="2800" dirty="0" err="1"/>
              <a:t>Window</a:t>
            </a:r>
            <a:r>
              <a:rPr lang="tr-TR" sz="2800" dirty="0"/>
              <a:t> </a:t>
            </a:r>
            <a:r>
              <a:rPr lang="tr-TR" sz="2800" dirty="0" err="1"/>
              <a:t>menüsündan</a:t>
            </a:r>
            <a:r>
              <a:rPr lang="tr-TR" sz="2800" dirty="0"/>
              <a:t> yada </a:t>
            </a:r>
            <a:r>
              <a:rPr lang="tr-TR" sz="2800" b="1" dirty="0">
                <a:solidFill>
                  <a:srgbClr val="FF0000"/>
                </a:solidFill>
              </a:rPr>
              <a:t>F7 </a:t>
            </a:r>
            <a:r>
              <a:rPr lang="tr-TR" sz="2800" dirty="0"/>
              <a:t>Tuşu kullanılarak ekrana yerleştirilebilir.</a:t>
            </a:r>
            <a:endParaRPr lang="en-GB" sz="2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B418679-9EF9-D994-7C12-9E0E43ED0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800CAEC-EA66-951F-9196-3688C1B6CDF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5EFAC85-5853-1F46-1F85-E327481A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235" y="2443440"/>
            <a:ext cx="1663702" cy="266192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06C0465-2683-1C41-DA27-2EFCF670E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83" y="2374510"/>
            <a:ext cx="6126147" cy="3248327"/>
          </a:xfrm>
          <a:prstGeom prst="rect">
            <a:avLst/>
          </a:prstGeom>
        </p:spPr>
      </p:pic>
      <p:sp>
        <p:nvSpPr>
          <p:cNvPr id="11" name="Açıklama Balonu: Bükülü Çizgi 10">
            <a:extLst>
              <a:ext uri="{FF2B5EF4-FFF2-40B4-BE49-F238E27FC236}">
                <a16:creationId xmlns:a16="http://schemas.microsoft.com/office/drawing/2014/main" id="{2FDA3477-CC31-3D7E-FD28-58B0069A8344}"/>
              </a:ext>
            </a:extLst>
          </p:cNvPr>
          <p:cNvSpPr/>
          <p:nvPr/>
        </p:nvSpPr>
        <p:spPr>
          <a:xfrm>
            <a:off x="7522029" y="2035629"/>
            <a:ext cx="1284514" cy="566057"/>
          </a:xfrm>
          <a:prstGeom prst="borderCallout2">
            <a:avLst>
              <a:gd name="adj1" fmla="val 20673"/>
              <a:gd name="adj2" fmla="val 142"/>
              <a:gd name="adj3" fmla="val 20673"/>
              <a:gd name="adj4" fmla="val -35311"/>
              <a:gd name="adj5" fmla="val 524039"/>
              <a:gd name="adj6" fmla="val -112769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Layer</a:t>
            </a:r>
            <a:r>
              <a:rPr lang="tr-TR" dirty="0"/>
              <a:t> Paneli</a:t>
            </a:r>
          </a:p>
        </p:txBody>
      </p:sp>
    </p:spTree>
    <p:extLst>
      <p:ext uri="{BB962C8B-B14F-4D97-AF65-F5344CB8AC3E}">
        <p14:creationId xmlns:p14="http://schemas.microsoft.com/office/powerpoint/2010/main" val="41423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ACFDB-FD7F-9F89-E610-7FB28CB2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E11F2-486E-C6B9-EE2D-F3CD2890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9" y="243776"/>
            <a:ext cx="9108945" cy="53999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3-Ana </a:t>
            </a:r>
            <a:r>
              <a:rPr lang="tr-TR" sz="3600" dirty="0" err="1"/>
              <a:t>Layer</a:t>
            </a:r>
            <a:r>
              <a:rPr lang="tr-TR" sz="3600" dirty="0"/>
              <a:t> (Background) ve Yeni </a:t>
            </a:r>
            <a:r>
              <a:rPr lang="tr-TR" sz="3600" dirty="0" err="1"/>
              <a:t>Layer</a:t>
            </a:r>
            <a:r>
              <a:rPr lang="tr-TR" sz="3600" dirty="0"/>
              <a:t> Ekleme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5691F-7BA2-61D0-93B5-B8AD54877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553" y="1023641"/>
            <a:ext cx="11606162" cy="2406647"/>
          </a:xfrm>
        </p:spPr>
        <p:txBody>
          <a:bodyPr>
            <a:normAutofit/>
          </a:bodyPr>
          <a:lstStyle/>
          <a:p>
            <a:r>
              <a:rPr lang="tr-TR" dirty="0"/>
              <a:t>Program açıldığında background isminde bir </a:t>
            </a:r>
            <a:r>
              <a:rPr lang="tr-TR" dirty="0" err="1"/>
              <a:t>layer</a:t>
            </a:r>
            <a:r>
              <a:rPr lang="tr-TR" dirty="0"/>
              <a:t> otomatik olarak oluşturulur. Bu </a:t>
            </a:r>
            <a:r>
              <a:rPr lang="tr-TR" dirty="0" err="1"/>
              <a:t>layeri</a:t>
            </a:r>
            <a:r>
              <a:rPr lang="tr-TR" dirty="0"/>
              <a:t> tuvalin kendisi gibi düşünebiliriz. Normalde kilitli olarak gelir üzerinde işlem yapmak istiyorsak çift tıklayarak normal </a:t>
            </a:r>
            <a:r>
              <a:rPr lang="tr-TR" dirty="0" err="1"/>
              <a:t>layer</a:t>
            </a:r>
            <a:r>
              <a:rPr lang="tr-TR" dirty="0"/>
              <a:t> haline getirmeliyiz.</a:t>
            </a:r>
          </a:p>
          <a:p>
            <a:r>
              <a:rPr lang="tr-TR" dirty="0"/>
              <a:t>Yeni </a:t>
            </a:r>
            <a:r>
              <a:rPr lang="tr-TR" dirty="0" err="1"/>
              <a:t>layer</a:t>
            </a:r>
            <a:r>
              <a:rPr lang="tr-TR" dirty="0"/>
              <a:t> eklemek için </a:t>
            </a:r>
            <a:r>
              <a:rPr lang="tr-TR" dirty="0" err="1"/>
              <a:t>layer</a:t>
            </a:r>
            <a:r>
              <a:rPr lang="tr-TR" dirty="0"/>
              <a:t> menüsünden New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yadaLayer</a:t>
            </a:r>
            <a:r>
              <a:rPr lang="tr-TR" dirty="0"/>
              <a:t> paneli altındaki         + </a:t>
            </a:r>
            <a:r>
              <a:rPr lang="tr-TR" dirty="0" err="1"/>
              <a:t>butouna</a:t>
            </a:r>
            <a:r>
              <a:rPr lang="tr-TR" dirty="0"/>
              <a:t> basmalıyız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9F63E54-88BF-0CA9-1695-D5160CCC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EF8FD37-632D-4817-112B-B4BAB03371B2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E149DDB-1530-6384-FCDE-C9A9EA1A4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4" y="3082114"/>
            <a:ext cx="2508217" cy="2661924"/>
          </a:xfrm>
          <a:prstGeom prst="rect">
            <a:avLst/>
          </a:prstGeom>
        </p:spPr>
      </p:pic>
      <p:sp>
        <p:nvSpPr>
          <p:cNvPr id="9" name="Açıklama Balonu: Bükülü Çizgi 8">
            <a:extLst>
              <a:ext uri="{FF2B5EF4-FFF2-40B4-BE49-F238E27FC236}">
                <a16:creationId xmlns:a16="http://schemas.microsoft.com/office/drawing/2014/main" id="{6764E8B1-3F9C-4462-F8EA-C8B859849B43}"/>
              </a:ext>
            </a:extLst>
          </p:cNvPr>
          <p:cNvSpPr/>
          <p:nvPr/>
        </p:nvSpPr>
        <p:spPr>
          <a:xfrm>
            <a:off x="4419601" y="3242458"/>
            <a:ext cx="1284514" cy="566057"/>
          </a:xfrm>
          <a:prstGeom prst="borderCallout2">
            <a:avLst>
              <a:gd name="adj1" fmla="val 20673"/>
              <a:gd name="adj2" fmla="val 142"/>
              <a:gd name="adj3" fmla="val 20673"/>
              <a:gd name="adj4" fmla="val -35311"/>
              <a:gd name="adj5" fmla="val 402885"/>
              <a:gd name="adj6" fmla="val -146668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Yeni </a:t>
            </a:r>
            <a:r>
              <a:rPr lang="tr-TR" dirty="0" err="1"/>
              <a:t>Layer</a:t>
            </a:r>
            <a:r>
              <a:rPr lang="tr-TR" dirty="0"/>
              <a:t> Ekleme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7FEEEDBB-129A-30AE-78BA-652BE941F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595" y="3429000"/>
            <a:ext cx="5296639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6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A091D-57FE-9506-EFB8-FE5015011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C807-F541-7E18-CCF6-4E725779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9" y="243776"/>
            <a:ext cx="9108945" cy="53999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4-Layer silme ve yeniden isimlendirme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43884-0DAC-8C6B-C512-CE701E3DF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553" y="1023641"/>
            <a:ext cx="11606162" cy="2406647"/>
          </a:xfrm>
        </p:spPr>
        <p:txBody>
          <a:bodyPr>
            <a:normAutofit/>
          </a:bodyPr>
          <a:lstStyle/>
          <a:p>
            <a:r>
              <a:rPr lang="tr-TR" dirty="0"/>
              <a:t>	</a:t>
            </a:r>
            <a:r>
              <a:rPr lang="tr-TR" dirty="0" err="1"/>
              <a:t>Layer</a:t>
            </a:r>
            <a:r>
              <a:rPr lang="tr-TR" dirty="0"/>
              <a:t> istendiğinde silinebilir. Silindiğinde üzerinde bulunan bütün öğelerde yok olacaktır. Silmek için </a:t>
            </a:r>
            <a:r>
              <a:rPr lang="tr-TR" dirty="0" err="1"/>
              <a:t>layer</a:t>
            </a:r>
            <a:r>
              <a:rPr lang="tr-TR" dirty="0"/>
              <a:t> seçiliyken </a:t>
            </a:r>
            <a:r>
              <a:rPr lang="tr-TR" dirty="0" err="1"/>
              <a:t>delete</a:t>
            </a:r>
            <a:r>
              <a:rPr lang="tr-TR" dirty="0"/>
              <a:t> yada </a:t>
            </a:r>
            <a:r>
              <a:rPr lang="tr-TR" dirty="0" err="1"/>
              <a:t>backspace</a:t>
            </a:r>
            <a:r>
              <a:rPr lang="tr-TR" dirty="0"/>
              <a:t> tuşu, sağ tıklayıp </a:t>
            </a:r>
            <a:r>
              <a:rPr lang="tr-TR" dirty="0" err="1"/>
              <a:t>delete</a:t>
            </a:r>
            <a:r>
              <a:rPr lang="tr-TR" dirty="0"/>
              <a:t> yada tutup panelin aşağısındaki çöp kutusuna </a:t>
            </a:r>
            <a:r>
              <a:rPr lang="tr-TR" dirty="0" err="1"/>
              <a:t>sürüklernir</a:t>
            </a:r>
            <a:endParaRPr lang="tr-TR" dirty="0"/>
          </a:p>
          <a:p>
            <a:r>
              <a:rPr lang="tr-TR" dirty="0"/>
              <a:t>	Yeni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olurturulduğunda</a:t>
            </a:r>
            <a:r>
              <a:rPr lang="tr-TR" dirty="0"/>
              <a:t> Layer1 ismi ile oluşturulur bu ismi değiştirmek için Layer1 yazısının üzerine çift tıklanır yada </a:t>
            </a:r>
            <a:r>
              <a:rPr lang="tr-TR" dirty="0" err="1"/>
              <a:t>layerin</a:t>
            </a:r>
            <a:r>
              <a:rPr lang="tr-TR" dirty="0"/>
              <a:t> üzeri sağ tıklanıp </a:t>
            </a:r>
            <a:r>
              <a:rPr lang="tr-TR" dirty="0" err="1"/>
              <a:t>rename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seçilmelidir.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AA33507-3C77-EDD6-A99C-30B4C0A40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1C3F570-ED41-1ED0-2926-ACF01DB34645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1123A59-3294-CDCD-1D9F-BC76090D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59" y="3172435"/>
            <a:ext cx="2508217" cy="2661924"/>
          </a:xfrm>
          <a:prstGeom prst="rect">
            <a:avLst/>
          </a:prstGeom>
        </p:spPr>
      </p:pic>
      <p:sp>
        <p:nvSpPr>
          <p:cNvPr id="9" name="Açıklama Balonu: Bükülü Çizgi 8">
            <a:extLst>
              <a:ext uri="{FF2B5EF4-FFF2-40B4-BE49-F238E27FC236}">
                <a16:creationId xmlns:a16="http://schemas.microsoft.com/office/drawing/2014/main" id="{9424881B-EEB7-C8DF-3A32-FFDADD262112}"/>
              </a:ext>
            </a:extLst>
          </p:cNvPr>
          <p:cNvSpPr/>
          <p:nvPr/>
        </p:nvSpPr>
        <p:spPr>
          <a:xfrm>
            <a:off x="4419601" y="3242458"/>
            <a:ext cx="1284514" cy="566057"/>
          </a:xfrm>
          <a:prstGeom prst="borderCallout2">
            <a:avLst>
              <a:gd name="adj1" fmla="val 20673"/>
              <a:gd name="adj2" fmla="val 142"/>
              <a:gd name="adj3" fmla="val 20673"/>
              <a:gd name="adj4" fmla="val -35311"/>
              <a:gd name="adj5" fmla="val 418270"/>
              <a:gd name="adj6" fmla="val -128871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Layer</a:t>
            </a:r>
            <a:r>
              <a:rPr lang="tr-TR" dirty="0"/>
              <a:t> Silme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B27A059-0FA7-814B-31D5-4D133A1D6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234" y="3082114"/>
            <a:ext cx="2022272" cy="220740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8C042C-AC1E-DC5E-3FCB-781E98830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04" y="3082114"/>
            <a:ext cx="2778197" cy="1596485"/>
          </a:xfrm>
          <a:prstGeom prst="rect">
            <a:avLst/>
          </a:prstGeom>
        </p:spPr>
      </p:pic>
      <p:sp>
        <p:nvSpPr>
          <p:cNvPr id="12" name="Açıklama Balonu: Bükülü Çizgi 11">
            <a:extLst>
              <a:ext uri="{FF2B5EF4-FFF2-40B4-BE49-F238E27FC236}">
                <a16:creationId xmlns:a16="http://schemas.microsoft.com/office/drawing/2014/main" id="{CB92C8FB-E00D-CF3D-255A-747280FFF2DF}"/>
              </a:ext>
            </a:extLst>
          </p:cNvPr>
          <p:cNvSpPr/>
          <p:nvPr/>
        </p:nvSpPr>
        <p:spPr>
          <a:xfrm>
            <a:off x="4626429" y="4723466"/>
            <a:ext cx="1469571" cy="566057"/>
          </a:xfrm>
          <a:prstGeom prst="borderCallout2">
            <a:avLst>
              <a:gd name="adj1" fmla="val 32211"/>
              <a:gd name="adj2" fmla="val 98447"/>
              <a:gd name="adj3" fmla="val 32211"/>
              <a:gd name="adj4" fmla="val 159604"/>
              <a:gd name="adj5" fmla="val -49038"/>
              <a:gd name="adj6" fmla="val 194858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Layere isim verme</a:t>
            </a:r>
          </a:p>
        </p:txBody>
      </p:sp>
    </p:spTree>
    <p:extLst>
      <p:ext uri="{BB962C8B-B14F-4D97-AF65-F5344CB8AC3E}">
        <p14:creationId xmlns:p14="http://schemas.microsoft.com/office/powerpoint/2010/main" val="76891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7DAAC-F401-0314-DC38-5765C35C4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F0D4-4650-DF10-21F0-8335004E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9" y="243776"/>
            <a:ext cx="9108945" cy="53999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5-Layer Gizleme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3ED2F-ADB8-1CBF-1B3D-11F276332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553" y="1023641"/>
            <a:ext cx="11606162" cy="1468473"/>
          </a:xfrm>
        </p:spPr>
        <p:txBody>
          <a:bodyPr>
            <a:normAutofit/>
          </a:bodyPr>
          <a:lstStyle/>
          <a:p>
            <a:r>
              <a:rPr lang="tr-TR" dirty="0"/>
              <a:t>	</a:t>
            </a:r>
            <a:r>
              <a:rPr lang="tr-TR" dirty="0" err="1"/>
              <a:t>Layer</a:t>
            </a:r>
            <a:r>
              <a:rPr lang="tr-TR" dirty="0"/>
              <a:t> istendiğinde gizlenebilir. Karmaşık çalışmalarda sık kullanılan bir yöntemdir. </a:t>
            </a:r>
            <a:r>
              <a:rPr lang="tr-TR" dirty="0" err="1"/>
              <a:t>Layeri</a:t>
            </a:r>
            <a:r>
              <a:rPr lang="tr-TR" dirty="0"/>
              <a:t> gizlemek için </a:t>
            </a:r>
            <a:r>
              <a:rPr lang="tr-TR" dirty="0" err="1"/>
              <a:t>layerin</a:t>
            </a:r>
            <a:r>
              <a:rPr lang="tr-TR" dirty="0"/>
              <a:t> sol kısmındaki göz simgesine tıklanır yada </a:t>
            </a:r>
            <a:r>
              <a:rPr lang="tr-TR" dirty="0" err="1"/>
              <a:t>layer</a:t>
            </a:r>
            <a:r>
              <a:rPr lang="tr-TR" dirty="0"/>
              <a:t> sağ tıklanıp </a:t>
            </a:r>
            <a:r>
              <a:rPr lang="tr-TR" dirty="0" err="1"/>
              <a:t>hide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seçilir. Tekrar </a:t>
            </a:r>
            <a:r>
              <a:rPr lang="tr-TR" dirty="0" err="1"/>
              <a:t>layeri</a:t>
            </a:r>
            <a:r>
              <a:rPr lang="tr-TR" dirty="0"/>
              <a:t> görünür yapmak için göz simgesinin yerinde oluşan kutu tıklanır</a:t>
            </a:r>
          </a:p>
          <a:p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062B10E-247C-9EA2-B2F7-C1C367DF4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23B512B-763A-4E86-5243-641A9D4383B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A96F5AE-3C63-C005-D472-6E49826BD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56" y="3132125"/>
            <a:ext cx="2267680" cy="212669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5005A7F-BC5D-CC23-D1C8-EB5E7E20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634" y="3132125"/>
            <a:ext cx="1965361" cy="2126697"/>
          </a:xfrm>
          <a:prstGeom prst="rect">
            <a:avLst/>
          </a:prstGeom>
        </p:spPr>
      </p:pic>
      <p:sp>
        <p:nvSpPr>
          <p:cNvPr id="15" name="Açıklama Balonu: Bükülü Çizgi 14">
            <a:extLst>
              <a:ext uri="{FF2B5EF4-FFF2-40B4-BE49-F238E27FC236}">
                <a16:creationId xmlns:a16="http://schemas.microsoft.com/office/drawing/2014/main" id="{36969DF5-B8A6-CD33-A730-F270DF8A7B45}"/>
              </a:ext>
            </a:extLst>
          </p:cNvPr>
          <p:cNvSpPr/>
          <p:nvPr/>
        </p:nvSpPr>
        <p:spPr>
          <a:xfrm>
            <a:off x="1399210" y="5332775"/>
            <a:ext cx="1284514" cy="566057"/>
          </a:xfrm>
          <a:prstGeom prst="borderCallout2">
            <a:avLst>
              <a:gd name="adj1" fmla="val 20673"/>
              <a:gd name="adj2" fmla="val 142"/>
              <a:gd name="adj3" fmla="val 20673"/>
              <a:gd name="adj4" fmla="val -35311"/>
              <a:gd name="adj5" fmla="val -204807"/>
              <a:gd name="adj6" fmla="val 123672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Layer</a:t>
            </a:r>
            <a:r>
              <a:rPr lang="tr-TR" dirty="0"/>
              <a:t> Gizleme</a:t>
            </a:r>
          </a:p>
        </p:txBody>
      </p:sp>
    </p:spTree>
    <p:extLst>
      <p:ext uri="{BB962C8B-B14F-4D97-AF65-F5344CB8AC3E}">
        <p14:creationId xmlns:p14="http://schemas.microsoft.com/office/powerpoint/2010/main" val="112086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F10E8-D8DF-7C06-0259-31EBF66C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828C-7C3A-5729-FD54-F5ACC50C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9" y="243776"/>
            <a:ext cx="9108945" cy="53999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6-Layeri Kilitleme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5BD41-DE98-8136-8914-6D4E7BD55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919" y="850178"/>
            <a:ext cx="11606162" cy="257882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tr-TR" sz="2000" dirty="0"/>
              <a:t>	Layere müdahale edilmemesini istiyorsak kilitleyebiliriz bu işlem için kilitlenecek </a:t>
            </a:r>
            <a:r>
              <a:rPr lang="tr-TR" sz="2000" dirty="0" err="1"/>
              <a:t>layer</a:t>
            </a:r>
            <a:r>
              <a:rPr lang="tr-TR" sz="2000" dirty="0"/>
              <a:t> seçiliyken </a:t>
            </a:r>
            <a:r>
              <a:rPr lang="tr-TR" sz="2000" dirty="0" err="1"/>
              <a:t>layer</a:t>
            </a:r>
            <a:r>
              <a:rPr lang="tr-TR" sz="2000" dirty="0"/>
              <a:t> paletinin üst kısmındaki simgeler kullanılır yada </a:t>
            </a:r>
            <a:r>
              <a:rPr lang="tr-TR" sz="2000" dirty="0" err="1"/>
              <a:t>layer</a:t>
            </a:r>
            <a:r>
              <a:rPr lang="tr-TR" sz="2000" dirty="0"/>
              <a:t> sağ tıklanıp </a:t>
            </a:r>
            <a:r>
              <a:rPr lang="tr-TR" sz="2000" dirty="0" err="1"/>
              <a:t>lock</a:t>
            </a:r>
            <a:r>
              <a:rPr lang="tr-TR" sz="2000" dirty="0"/>
              <a:t> </a:t>
            </a:r>
            <a:r>
              <a:rPr lang="tr-TR" sz="2000" dirty="0" err="1"/>
              <a:t>layer</a:t>
            </a:r>
            <a:r>
              <a:rPr lang="tr-TR" sz="2000" dirty="0"/>
              <a:t> seçilir birkaç çeşit kilitleme vardır.</a:t>
            </a:r>
          </a:p>
          <a:p>
            <a:r>
              <a:rPr lang="tr-TR" sz="2000" b="1" dirty="0" err="1"/>
              <a:t>Transpareny</a:t>
            </a:r>
            <a:r>
              <a:rPr lang="tr-TR" sz="2000" b="1" dirty="0"/>
              <a:t>	: </a:t>
            </a:r>
            <a:r>
              <a:rPr lang="tr-TR" sz="2000" dirty="0" err="1"/>
              <a:t>layerdeki</a:t>
            </a:r>
            <a:r>
              <a:rPr lang="tr-TR" sz="2000" dirty="0"/>
              <a:t> transparan alanları kilitler diğer kısımlara müdahale serbesttir</a:t>
            </a:r>
          </a:p>
          <a:p>
            <a:r>
              <a:rPr lang="tr-TR" sz="2000" b="1" dirty="0"/>
              <a:t>Image</a:t>
            </a:r>
            <a:r>
              <a:rPr lang="tr-TR" sz="2000" dirty="0"/>
              <a:t>		: </a:t>
            </a:r>
            <a:r>
              <a:rPr lang="tr-TR" sz="2000" dirty="0" err="1"/>
              <a:t>Layerin</a:t>
            </a:r>
            <a:r>
              <a:rPr lang="tr-TR" sz="2000" dirty="0"/>
              <a:t> tamamını çizimlere kapatır taşıma serbesttir</a:t>
            </a:r>
          </a:p>
          <a:p>
            <a:r>
              <a:rPr lang="tr-TR" sz="2000" b="1" dirty="0" err="1"/>
              <a:t>Position</a:t>
            </a:r>
            <a:r>
              <a:rPr lang="tr-TR" sz="2000" b="1" dirty="0"/>
              <a:t>	</a:t>
            </a:r>
            <a:r>
              <a:rPr lang="tr-TR" sz="2000" dirty="0"/>
              <a:t>	: </a:t>
            </a:r>
            <a:r>
              <a:rPr lang="tr-TR" sz="2000" dirty="0" err="1"/>
              <a:t>Layeri</a:t>
            </a:r>
            <a:r>
              <a:rPr lang="tr-TR" sz="2000" dirty="0"/>
              <a:t> taşıma işlemine kilitler</a:t>
            </a:r>
          </a:p>
          <a:p>
            <a:r>
              <a:rPr lang="tr-TR" sz="2000" b="1" dirty="0" err="1"/>
              <a:t>Prevent</a:t>
            </a:r>
            <a:r>
              <a:rPr lang="tr-TR" sz="2000" b="1" dirty="0"/>
              <a:t> Auto-</a:t>
            </a:r>
            <a:r>
              <a:rPr lang="tr-TR" sz="2000" b="1" dirty="0" err="1"/>
              <a:t>Nesting</a:t>
            </a:r>
            <a:r>
              <a:rPr lang="tr-TR" sz="2000" b="1" dirty="0"/>
              <a:t>  </a:t>
            </a:r>
            <a:r>
              <a:rPr lang="tr-TR" sz="2000" dirty="0"/>
              <a:t>:Nesnenin sadece kendi katmanında kalmasını sağlar.</a:t>
            </a:r>
          </a:p>
          <a:p>
            <a:r>
              <a:rPr lang="tr-TR" sz="2000" b="1" dirty="0" err="1"/>
              <a:t>All</a:t>
            </a:r>
            <a:r>
              <a:rPr lang="tr-TR" sz="2000" dirty="0"/>
              <a:t>		: </a:t>
            </a:r>
            <a:r>
              <a:rPr lang="tr-TR" sz="2000" dirty="0" err="1"/>
              <a:t>Layerin</a:t>
            </a:r>
            <a:r>
              <a:rPr lang="tr-TR" sz="2000" dirty="0"/>
              <a:t> her şeyini kilitler hiç müdahale edilemez</a:t>
            </a:r>
          </a:p>
          <a:p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103771-17B4-7D0B-03B7-E5A411F0B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07137DF-30C8-4F2A-449A-B29D232DB1D1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6FF750D-EBF0-7940-C9B1-3ED9157BF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903" r="19313" b="60341"/>
          <a:stretch/>
        </p:blipFill>
        <p:spPr>
          <a:xfrm>
            <a:off x="424137" y="3550164"/>
            <a:ext cx="3755977" cy="338553"/>
          </a:xfrm>
          <a:prstGeom prst="rect">
            <a:avLst/>
          </a:prstGeom>
        </p:spPr>
      </p:pic>
      <p:sp>
        <p:nvSpPr>
          <p:cNvPr id="15" name="Açıklama Balonu: Bükülü Çizgi 14">
            <a:extLst>
              <a:ext uri="{FF2B5EF4-FFF2-40B4-BE49-F238E27FC236}">
                <a16:creationId xmlns:a16="http://schemas.microsoft.com/office/drawing/2014/main" id="{DE5B9AB7-35BF-DBEF-4558-3554E6D4B6FB}"/>
              </a:ext>
            </a:extLst>
          </p:cNvPr>
          <p:cNvSpPr/>
          <p:nvPr/>
        </p:nvSpPr>
        <p:spPr>
          <a:xfrm>
            <a:off x="1552111" y="5060632"/>
            <a:ext cx="1928597" cy="566057"/>
          </a:xfrm>
          <a:prstGeom prst="borderCallout2">
            <a:avLst>
              <a:gd name="adj1" fmla="val 20673"/>
              <a:gd name="adj2" fmla="val 142"/>
              <a:gd name="adj3" fmla="val 20673"/>
              <a:gd name="adj4" fmla="val -35311"/>
              <a:gd name="adj5" fmla="val -204807"/>
              <a:gd name="adj6" fmla="val -34803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Layer</a:t>
            </a:r>
            <a:r>
              <a:rPr lang="tr-TR" dirty="0"/>
              <a:t> Kilitleme çubuğu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C2A61FE9-2EF9-1EA8-DDB7-B3D7CAB32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004" y="4141805"/>
            <a:ext cx="2126986" cy="1837653"/>
          </a:xfrm>
          <a:prstGeom prst="rect">
            <a:avLst/>
          </a:prstGeom>
        </p:spPr>
      </p:pic>
      <p:sp>
        <p:nvSpPr>
          <p:cNvPr id="18" name="Açıklama Balonu: Bükülü Çizgi 17">
            <a:extLst>
              <a:ext uri="{FF2B5EF4-FFF2-40B4-BE49-F238E27FC236}">
                <a16:creationId xmlns:a16="http://schemas.microsoft.com/office/drawing/2014/main" id="{3FA8668A-BCEE-8733-A7BC-8CA891334FE3}"/>
              </a:ext>
            </a:extLst>
          </p:cNvPr>
          <p:cNvSpPr/>
          <p:nvPr/>
        </p:nvSpPr>
        <p:spPr>
          <a:xfrm>
            <a:off x="6162286" y="5104029"/>
            <a:ext cx="1469571" cy="566057"/>
          </a:xfrm>
          <a:prstGeom prst="borderCallout2">
            <a:avLst>
              <a:gd name="adj1" fmla="val 57211"/>
              <a:gd name="adj2" fmla="val -1553"/>
              <a:gd name="adj3" fmla="val -15866"/>
              <a:gd name="adj4" fmla="val -12248"/>
              <a:gd name="adj5" fmla="val 102885"/>
              <a:gd name="adj6" fmla="val -58475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Layer</a:t>
            </a:r>
            <a:r>
              <a:rPr lang="tr-TR" dirty="0"/>
              <a:t> Kilitleme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D0995DF-92FB-882D-46E5-C5FB79A3C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2" y="4266584"/>
            <a:ext cx="2798069" cy="1588093"/>
          </a:xfrm>
          <a:prstGeom prst="rect">
            <a:avLst/>
          </a:prstGeom>
        </p:spPr>
      </p:pic>
      <p:sp>
        <p:nvSpPr>
          <p:cNvPr id="9" name="Açıklama Balonu: Bükülü Çizgi 8">
            <a:extLst>
              <a:ext uri="{FF2B5EF4-FFF2-40B4-BE49-F238E27FC236}">
                <a16:creationId xmlns:a16="http://schemas.microsoft.com/office/drawing/2014/main" id="{BDCDA006-41F4-FD10-E2EF-BB2EE9891F62}"/>
              </a:ext>
            </a:extLst>
          </p:cNvPr>
          <p:cNvSpPr/>
          <p:nvPr/>
        </p:nvSpPr>
        <p:spPr>
          <a:xfrm>
            <a:off x="10263404" y="3300004"/>
            <a:ext cx="1635678" cy="566057"/>
          </a:xfrm>
          <a:prstGeom prst="borderCallout2">
            <a:avLst>
              <a:gd name="adj1" fmla="val 20673"/>
              <a:gd name="adj2" fmla="val 142"/>
              <a:gd name="adj3" fmla="val 20673"/>
              <a:gd name="adj4" fmla="val -35311"/>
              <a:gd name="adj5" fmla="val 237501"/>
              <a:gd name="adj6" fmla="val -64154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Kilitleme Çeşitleri</a:t>
            </a:r>
          </a:p>
        </p:txBody>
      </p:sp>
    </p:spTree>
    <p:extLst>
      <p:ext uri="{BB962C8B-B14F-4D97-AF65-F5344CB8AC3E}">
        <p14:creationId xmlns:p14="http://schemas.microsoft.com/office/powerpoint/2010/main" val="207431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DA752-328A-4EEF-6F2A-9AF5E3312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BF8E-70B8-1655-5C33-FF5EACEC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9" y="243776"/>
            <a:ext cx="9108945" cy="53999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7-Layer Sırası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3379C-35F9-7E30-063C-F59DA93B3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919" y="850178"/>
            <a:ext cx="11606162" cy="25788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000" dirty="0"/>
              <a:t>	</a:t>
            </a:r>
            <a:r>
              <a:rPr lang="tr-TR" sz="2000" dirty="0" err="1"/>
              <a:t>Layerlerin</a:t>
            </a:r>
            <a:r>
              <a:rPr lang="tr-TR" sz="2000" dirty="0"/>
              <a:t> paletteki sırası birbirlerinin altında yada üstünde olması açısından önemlidir. Sıraya göre en üstteki </a:t>
            </a:r>
            <a:r>
              <a:rPr lang="tr-TR" sz="2000" dirty="0" err="1"/>
              <a:t>layer</a:t>
            </a:r>
            <a:r>
              <a:rPr lang="tr-TR" sz="2000" dirty="0"/>
              <a:t> at sıradaki bütün </a:t>
            </a:r>
            <a:r>
              <a:rPr lang="tr-TR" sz="2000" dirty="0" err="1"/>
              <a:t>layerlerdeki</a:t>
            </a:r>
            <a:r>
              <a:rPr lang="tr-TR" sz="2000" dirty="0"/>
              <a:t> unsurları gizler üzerinde biner. </a:t>
            </a:r>
            <a:r>
              <a:rPr lang="tr-TR" sz="2000" dirty="0" err="1"/>
              <a:t>Layerlerin</a:t>
            </a:r>
            <a:r>
              <a:rPr lang="tr-TR" sz="2000" dirty="0"/>
              <a:t> sırasını değiştirmek için Mouse ile </a:t>
            </a:r>
            <a:r>
              <a:rPr lang="tr-TR" sz="2000" dirty="0" err="1"/>
              <a:t>layeri</a:t>
            </a:r>
            <a:r>
              <a:rPr lang="tr-TR" sz="2000" dirty="0"/>
              <a:t> tutup diğerinin üst yada alt kısmına taşımak gerekir</a:t>
            </a:r>
          </a:p>
          <a:p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7D6EA0-8E4F-6D32-8184-9981068D8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6D7F4F7-4B8A-B6FE-3A77-A1074C03032E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78466A0-FC57-1809-B8EF-BAD8AE484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235" y="2583842"/>
            <a:ext cx="3410426" cy="3191320"/>
          </a:xfrm>
          <a:prstGeom prst="rect">
            <a:avLst/>
          </a:prstGeom>
        </p:spPr>
      </p:pic>
      <p:sp>
        <p:nvSpPr>
          <p:cNvPr id="11" name="Açıklama Balonu: Bükülü Çizgi 10">
            <a:extLst>
              <a:ext uri="{FF2B5EF4-FFF2-40B4-BE49-F238E27FC236}">
                <a16:creationId xmlns:a16="http://schemas.microsoft.com/office/drawing/2014/main" id="{905FD758-3578-CA4A-C4C5-90BC27167D70}"/>
              </a:ext>
            </a:extLst>
          </p:cNvPr>
          <p:cNvSpPr/>
          <p:nvPr/>
        </p:nvSpPr>
        <p:spPr>
          <a:xfrm>
            <a:off x="8921740" y="4691887"/>
            <a:ext cx="1928597" cy="566057"/>
          </a:xfrm>
          <a:prstGeom prst="borderCallout2">
            <a:avLst>
              <a:gd name="adj1" fmla="val 20673"/>
              <a:gd name="adj2" fmla="val 142"/>
              <a:gd name="adj3" fmla="val 20673"/>
              <a:gd name="adj4" fmla="val -35311"/>
              <a:gd name="adj5" fmla="val -24038"/>
              <a:gd name="adj6" fmla="val -111566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Layer</a:t>
            </a:r>
            <a:r>
              <a:rPr lang="tr-TR" dirty="0"/>
              <a:t> Taşıma</a:t>
            </a:r>
          </a:p>
        </p:txBody>
      </p:sp>
    </p:spTree>
    <p:extLst>
      <p:ext uri="{BB962C8B-B14F-4D97-AF65-F5344CB8AC3E}">
        <p14:creationId xmlns:p14="http://schemas.microsoft.com/office/powerpoint/2010/main" val="420416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4B46E-76BB-CB30-4AB7-3EF4F1450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5BE1-0A0D-D435-2EDB-7A8783A8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9" y="243776"/>
            <a:ext cx="9108945" cy="53999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8-Layerleri </a:t>
            </a:r>
            <a:r>
              <a:rPr lang="tr-TR" sz="3600" dirty="0" err="1"/>
              <a:t>Guruplama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48031-CC2D-9DE9-B033-1B4A563AA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919" y="850178"/>
            <a:ext cx="11606162" cy="257882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tr-TR" sz="2000" dirty="0"/>
              <a:t>	Çok fazla </a:t>
            </a:r>
            <a:r>
              <a:rPr lang="tr-TR" sz="2000" dirty="0" err="1"/>
              <a:t>layer</a:t>
            </a:r>
            <a:r>
              <a:rPr lang="tr-TR" sz="2000" dirty="0"/>
              <a:t> ile çalışılıyorsa </a:t>
            </a:r>
            <a:r>
              <a:rPr lang="tr-TR" sz="2000" dirty="0" err="1"/>
              <a:t>layerler</a:t>
            </a:r>
            <a:r>
              <a:rPr lang="tr-TR" sz="2000" dirty="0"/>
              <a:t> </a:t>
            </a:r>
            <a:r>
              <a:rPr lang="tr-TR" sz="2000" dirty="0" err="1"/>
              <a:t>guruplanabilir</a:t>
            </a:r>
            <a:r>
              <a:rPr lang="tr-TR" sz="2000" dirty="0"/>
              <a:t>. Bu </a:t>
            </a:r>
            <a:r>
              <a:rPr lang="tr-TR" sz="2000" dirty="0" err="1"/>
              <a:t>layer</a:t>
            </a:r>
            <a:r>
              <a:rPr lang="tr-TR" sz="2000" dirty="0"/>
              <a:t> karışıklığını önler kolay bulmamızı sağlar. </a:t>
            </a:r>
            <a:r>
              <a:rPr lang="tr-TR" sz="2000" dirty="0" err="1"/>
              <a:t>Guruplanan</a:t>
            </a:r>
            <a:r>
              <a:rPr lang="tr-TR" sz="2000" dirty="0"/>
              <a:t> </a:t>
            </a:r>
            <a:r>
              <a:rPr lang="tr-TR" sz="2000" dirty="0" err="1"/>
              <a:t>layerler</a:t>
            </a:r>
            <a:r>
              <a:rPr lang="tr-TR" sz="2000" dirty="0"/>
              <a:t> klasör simgesi içine alınır klasör simgesine tıklanarak bu gurubun içine girilebilir</a:t>
            </a:r>
          </a:p>
          <a:p>
            <a:pPr>
              <a:lnSpc>
                <a:spcPct val="120000"/>
              </a:lnSpc>
            </a:pPr>
            <a:r>
              <a:rPr lang="tr-TR" sz="2000" dirty="0" err="1"/>
              <a:t>Guruplamanın</a:t>
            </a:r>
            <a:r>
              <a:rPr lang="tr-TR" sz="2000" dirty="0"/>
              <a:t> diğer bir faydası da gurup seçildiğinde guruptaki bütün katmanlar seçilmiş olur bazı işlemleri hepsi üzerinde yapabiliriz</a:t>
            </a:r>
          </a:p>
          <a:p>
            <a:pPr>
              <a:lnSpc>
                <a:spcPct val="120000"/>
              </a:lnSpc>
            </a:pPr>
            <a:r>
              <a:rPr lang="tr-TR" sz="2000" b="1" u="sng" dirty="0" err="1"/>
              <a:t>Guruplama</a:t>
            </a:r>
            <a:r>
              <a:rPr lang="tr-TR" sz="2000" b="1" u="sng" dirty="0"/>
              <a:t> için iki yöntem vardır</a:t>
            </a:r>
          </a:p>
          <a:p>
            <a:pPr>
              <a:lnSpc>
                <a:spcPct val="120000"/>
              </a:lnSpc>
            </a:pPr>
            <a:r>
              <a:rPr lang="tr-TR" sz="2000" dirty="0"/>
              <a:t>1- </a:t>
            </a:r>
            <a:r>
              <a:rPr lang="tr-TR" sz="2000" dirty="0" err="1"/>
              <a:t>Guruplanacak</a:t>
            </a:r>
            <a:r>
              <a:rPr lang="tr-TR" sz="2000" dirty="0"/>
              <a:t> katmanlar </a:t>
            </a:r>
            <a:r>
              <a:rPr lang="tr-TR" sz="2000" dirty="0" err="1"/>
              <a:t>Ctrl</a:t>
            </a:r>
            <a:r>
              <a:rPr lang="tr-TR" sz="2000" dirty="0"/>
              <a:t> tuşuna basılı tutularak seçilir ve sağ tıklanır. New </a:t>
            </a:r>
            <a:r>
              <a:rPr lang="tr-TR" sz="2000" dirty="0" err="1"/>
              <a:t>Group</a:t>
            </a:r>
            <a:r>
              <a:rPr lang="tr-TR" sz="2000" dirty="0"/>
              <a:t> seçilir Guruba isim verilir</a:t>
            </a:r>
          </a:p>
          <a:p>
            <a:pPr>
              <a:lnSpc>
                <a:spcPct val="120000"/>
              </a:lnSpc>
            </a:pPr>
            <a:r>
              <a:rPr lang="tr-TR" sz="2000" dirty="0"/>
              <a:t>2- </a:t>
            </a:r>
            <a:r>
              <a:rPr lang="tr-TR" sz="2000" dirty="0" err="1"/>
              <a:t>Layer</a:t>
            </a:r>
            <a:r>
              <a:rPr lang="tr-TR" sz="2000" dirty="0"/>
              <a:t> paletine sağ tıklanır New </a:t>
            </a:r>
            <a:r>
              <a:rPr lang="tr-TR" sz="2000" dirty="0" err="1"/>
              <a:t>Group</a:t>
            </a:r>
            <a:r>
              <a:rPr lang="tr-TR" sz="2000" dirty="0"/>
              <a:t> seçilir gurup oluşturulduktan sonra istenen </a:t>
            </a:r>
            <a:r>
              <a:rPr lang="tr-TR" sz="2000" dirty="0" err="1"/>
              <a:t>layerler</a:t>
            </a:r>
            <a:r>
              <a:rPr lang="tr-TR" sz="2000" dirty="0"/>
              <a:t> gurubun içine taşınır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774610-9523-5616-C921-C9BAE672C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DAFFE9D-3752-E6AE-B4A8-57D8E685304F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11" name="Açıklama Balonu: Bükülü Çizgi 10">
            <a:extLst>
              <a:ext uri="{FF2B5EF4-FFF2-40B4-BE49-F238E27FC236}">
                <a16:creationId xmlns:a16="http://schemas.microsoft.com/office/drawing/2014/main" id="{5D03DE12-9ADC-A954-1314-F047E655889D}"/>
              </a:ext>
            </a:extLst>
          </p:cNvPr>
          <p:cNvSpPr/>
          <p:nvPr/>
        </p:nvSpPr>
        <p:spPr>
          <a:xfrm>
            <a:off x="8921740" y="4691887"/>
            <a:ext cx="1928597" cy="566057"/>
          </a:xfrm>
          <a:prstGeom prst="borderCallout2">
            <a:avLst>
              <a:gd name="adj1" fmla="val 20673"/>
              <a:gd name="adj2" fmla="val 142"/>
              <a:gd name="adj3" fmla="val 20673"/>
              <a:gd name="adj4" fmla="val -35311"/>
              <a:gd name="adj5" fmla="val 210577"/>
              <a:gd name="adj6" fmla="val -133015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Grup oluşturma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2F5FFE3-5A7B-DD6F-D214-D97ECC56F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063" y="3517323"/>
            <a:ext cx="1774177" cy="25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2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1360</TotalTime>
  <Words>693</Words>
  <Application>Microsoft Office PowerPoint</Application>
  <PresentationFormat>Geniş ekran</PresentationFormat>
  <Paragraphs>63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Arial</vt:lpstr>
      <vt:lpstr>Roboto</vt:lpstr>
      <vt:lpstr>Office Teması</vt:lpstr>
      <vt:lpstr>Photoshop Dersleri</vt:lpstr>
      <vt:lpstr>1-Layer Nedir Neden Kullanılır</vt:lpstr>
      <vt:lpstr>2-Layer Paneline Nasıl Ulaşılır</vt:lpstr>
      <vt:lpstr>3-Ana Layer (Background) ve Yeni Layer Ekleme</vt:lpstr>
      <vt:lpstr>4-Layer silme ve yeniden isimlendirme</vt:lpstr>
      <vt:lpstr>5-Layer Gizleme</vt:lpstr>
      <vt:lpstr>6-Layeri Kilitleme</vt:lpstr>
      <vt:lpstr>7-Layer Sırası</vt:lpstr>
      <vt:lpstr>8-Layerleri Guruplama</vt:lpstr>
      <vt:lpstr>9-Layerleri Birbirlerine Bağlama (Linkleme)</vt:lpstr>
      <vt:lpstr>10-Layerleri Çeşitleri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14</cp:revision>
  <dcterms:created xsi:type="dcterms:W3CDTF">2025-01-04T12:40:37Z</dcterms:created>
  <dcterms:modified xsi:type="dcterms:W3CDTF">2025-01-05T11:20:41Z</dcterms:modified>
</cp:coreProperties>
</file>